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1930400" y="7378700"/>
            <a:ext cx="20510500" cy="3695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930400" y="11049000"/>
            <a:ext cx="20510500" cy="177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Line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6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17" name="Image"/>
          <p:cNvSpPr/>
          <p:nvPr>
            <p:ph type="pic" sz="half" idx="21"/>
          </p:nvPr>
        </p:nvSpPr>
        <p:spPr>
          <a:xfrm>
            <a:off x="16006233" y="3619500"/>
            <a:ext cx="7747001" cy="11620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8" name="Image"/>
          <p:cNvSpPr/>
          <p:nvPr>
            <p:ph type="pic" idx="22"/>
          </p:nvPr>
        </p:nvSpPr>
        <p:spPr>
          <a:xfrm>
            <a:off x="-518765" y="520700"/>
            <a:ext cx="16668749" cy="111144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9" name="Image"/>
          <p:cNvSpPr/>
          <p:nvPr>
            <p:ph type="pic" sz="half" idx="23"/>
          </p:nvPr>
        </p:nvSpPr>
        <p:spPr>
          <a:xfrm>
            <a:off x="15862300" y="-1854200"/>
            <a:ext cx="8051801" cy="1207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Title Text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1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ne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0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31" name="Image"/>
          <p:cNvSpPr/>
          <p:nvPr>
            <p:ph type="pic" idx="21"/>
          </p:nvPr>
        </p:nvSpPr>
        <p:spPr>
          <a:xfrm>
            <a:off x="609600" y="-2044700"/>
            <a:ext cx="23202900" cy="15471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2" name="Title Text"/>
          <p:cNvSpPr txBox="1"/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3" name="Body Level One…"/>
          <p:cNvSpPr txBox="1"/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32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/>
          <p:nvPr>
            <p:ph type="body" sz="quarter" idx="21"/>
          </p:nvPr>
        </p:nvSpPr>
        <p:spPr>
          <a:xfrm>
            <a:off x="2387600" y="60579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42" name="–Johnny Appleseed"/>
          <p:cNvSpPr txBox="1"/>
          <p:nvPr>
            <p:ph type="body" sz="quarter" idx="22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i="1"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Image"/>
          <p:cNvSpPr/>
          <p:nvPr>
            <p:ph type="pic" idx="21"/>
          </p:nvPr>
        </p:nvSpPr>
        <p:spPr>
          <a:xfrm>
            <a:off x="0" y="-1041400"/>
            <a:ext cx="24422100" cy="162842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" name="Line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Line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" name="NAME"/>
          <p:cNvSpPr txBox="1"/>
          <p:nvPr>
            <p:ph type="body" sz="quarter" idx="21"/>
          </p:nvPr>
        </p:nvSpPr>
        <p:spPr>
          <a:xfrm>
            <a:off x="11416451" y="12515850"/>
            <a:ext cx="160718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26" name="PROJECT"/>
          <p:cNvSpPr txBox="1"/>
          <p:nvPr>
            <p:ph type="body" sz="quarter" idx="22"/>
          </p:nvPr>
        </p:nvSpPr>
        <p:spPr>
          <a:xfrm>
            <a:off x="637228" y="10151567"/>
            <a:ext cx="1209143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27" name="DATE"/>
          <p:cNvSpPr txBox="1"/>
          <p:nvPr>
            <p:ph type="body" sz="quarter" idx="23"/>
          </p:nvPr>
        </p:nvSpPr>
        <p:spPr>
          <a:xfrm>
            <a:off x="637323" y="12564567"/>
            <a:ext cx="734874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28" name="Client"/>
          <p:cNvSpPr txBox="1"/>
          <p:nvPr>
            <p:ph type="body" sz="quarter" idx="24"/>
          </p:nvPr>
        </p:nvSpPr>
        <p:spPr>
          <a:xfrm>
            <a:off x="9971820" y="12564567"/>
            <a:ext cx="965608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Client</a:t>
            </a:r>
          </a:p>
        </p:txBody>
      </p:sp>
      <p:sp>
        <p:nvSpPr>
          <p:cNvPr id="29" name="DATE"/>
          <p:cNvSpPr txBox="1"/>
          <p:nvPr>
            <p:ph type="body" sz="quarter" idx="25"/>
          </p:nvPr>
        </p:nvSpPr>
        <p:spPr>
          <a:xfrm>
            <a:off x="2153390" y="12515850"/>
            <a:ext cx="1407161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30" name="Image"/>
          <p:cNvSpPr/>
          <p:nvPr>
            <p:ph type="pic" idx="26"/>
          </p:nvPr>
        </p:nvSpPr>
        <p:spPr>
          <a:xfrm>
            <a:off x="617081" y="-3295650"/>
            <a:ext cx="23139409" cy="1542894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 4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1" name="Line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Line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4" name="NAME"/>
          <p:cNvSpPr txBox="1"/>
          <p:nvPr>
            <p:ph type="body" sz="quarter" idx="21"/>
          </p:nvPr>
        </p:nvSpPr>
        <p:spPr>
          <a:xfrm>
            <a:off x="11416451" y="12515850"/>
            <a:ext cx="160718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45" name="PROJECT"/>
          <p:cNvSpPr txBox="1"/>
          <p:nvPr>
            <p:ph type="body" sz="quarter" idx="22"/>
          </p:nvPr>
        </p:nvSpPr>
        <p:spPr>
          <a:xfrm>
            <a:off x="637228" y="10151567"/>
            <a:ext cx="1209143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46" name="DATE"/>
          <p:cNvSpPr txBox="1"/>
          <p:nvPr>
            <p:ph type="body" sz="quarter" idx="23"/>
          </p:nvPr>
        </p:nvSpPr>
        <p:spPr>
          <a:xfrm>
            <a:off x="637323" y="12564567"/>
            <a:ext cx="734874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47" name="Client"/>
          <p:cNvSpPr txBox="1"/>
          <p:nvPr>
            <p:ph type="body" sz="quarter" idx="24"/>
          </p:nvPr>
        </p:nvSpPr>
        <p:spPr>
          <a:xfrm>
            <a:off x="9971820" y="12564567"/>
            <a:ext cx="965608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24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Client</a:t>
            </a:r>
          </a:p>
        </p:txBody>
      </p:sp>
      <p:sp>
        <p:nvSpPr>
          <p:cNvPr id="48" name="DATE"/>
          <p:cNvSpPr txBox="1"/>
          <p:nvPr>
            <p:ph type="body" sz="quarter" idx="25"/>
          </p:nvPr>
        </p:nvSpPr>
        <p:spPr>
          <a:xfrm>
            <a:off x="2153390" y="12515850"/>
            <a:ext cx="1407161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49" name="Image"/>
          <p:cNvSpPr/>
          <p:nvPr>
            <p:ph type="pic" sz="half" idx="26"/>
          </p:nvPr>
        </p:nvSpPr>
        <p:spPr>
          <a:xfrm>
            <a:off x="635000" y="-835079"/>
            <a:ext cx="9211734" cy="13817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0" name="Image"/>
          <p:cNvSpPr/>
          <p:nvPr>
            <p:ph type="pic" sz="quarter" idx="27"/>
          </p:nvPr>
        </p:nvSpPr>
        <p:spPr>
          <a:xfrm>
            <a:off x="9893300" y="279400"/>
            <a:ext cx="4572000" cy="609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Image"/>
          <p:cNvSpPr/>
          <p:nvPr>
            <p:ph type="pic" sz="quarter" idx="28"/>
          </p:nvPr>
        </p:nvSpPr>
        <p:spPr>
          <a:xfrm>
            <a:off x="9906000" y="3708400"/>
            <a:ext cx="4572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Image"/>
          <p:cNvSpPr/>
          <p:nvPr>
            <p:ph type="pic" sz="half" idx="29"/>
          </p:nvPr>
        </p:nvSpPr>
        <p:spPr>
          <a:xfrm>
            <a:off x="14559244" y="-835079"/>
            <a:ext cx="9245601" cy="138684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58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62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xfrm>
            <a:off x="1943100" y="5016500"/>
            <a:ext cx="20510500" cy="36830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Image"/>
          <p:cNvSpPr/>
          <p:nvPr>
            <p:ph type="pic" idx="21"/>
          </p:nvPr>
        </p:nvSpPr>
        <p:spPr>
          <a:xfrm>
            <a:off x="12823657" y="1271002"/>
            <a:ext cx="9611165" cy="1441674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1" name="Title Text"/>
          <p:cNvSpPr txBox="1"/>
          <p:nvPr>
            <p:ph type="title"/>
          </p:nvPr>
        </p:nvSpPr>
        <p:spPr>
          <a:xfrm>
            <a:off x="1968500" y="1968500"/>
            <a:ext cx="9525000" cy="5334000"/>
          </a:xfrm>
          <a:prstGeom prst="rect">
            <a:avLst/>
          </a:prstGeom>
        </p:spPr>
        <p:txBody>
          <a:bodyPr anchor="b"/>
          <a:lstStyle>
            <a:lvl1pPr>
              <a:defRPr cap="all" sz="90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quarter" idx="1"/>
          </p:nvPr>
        </p:nvSpPr>
        <p:spPr>
          <a:xfrm>
            <a:off x="1968500" y="7302500"/>
            <a:ext cx="9525000" cy="4508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9" name="Body Level One…"/>
          <p:cNvSpPr txBox="1"/>
          <p:nvPr>
            <p:ph type="body" idx="1"/>
          </p:nvPr>
        </p:nvSpPr>
        <p:spPr>
          <a:xfrm>
            <a:off x="1930400" y="3937000"/>
            <a:ext cx="20510500" cy="8064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/>
          <p:nvPr>
            <p:ph type="pic" sz="half" idx="21"/>
          </p:nvPr>
        </p:nvSpPr>
        <p:spPr>
          <a:xfrm>
            <a:off x="13284200" y="1447800"/>
            <a:ext cx="9144000" cy="1371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Title Text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9" name="Body Level One…"/>
          <p:cNvSpPr txBox="1"/>
          <p:nvPr>
            <p:ph type="body" sz="half" idx="1"/>
          </p:nvPr>
        </p:nvSpPr>
        <p:spPr>
          <a:xfrm>
            <a:off x="1943100" y="3937000"/>
            <a:ext cx="10033000" cy="80645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39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39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39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39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39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943100" y="2070100"/>
            <a:ext cx="20510500" cy="958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943100" y="381000"/>
            <a:ext cx="2051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019654" y="133509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168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752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336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9210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505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089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4673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257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3" Type="http://schemas.openxmlformats.org/officeDocument/2006/relationships/image" Target="../media/image1.png"/><Relationship Id="rId4" Type="http://schemas.openxmlformats.org/officeDocument/2006/relationships/hyperlink" Target="http://kaggle.com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tif"/><Relationship Id="rId3" Type="http://schemas.openxmlformats.org/officeDocument/2006/relationships/image" Target="../media/image5.tif"/><Relationship Id="rId4" Type="http://schemas.openxmlformats.org/officeDocument/2006/relationships/image" Target="../media/image6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ortfolio Milestone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Portfolio Milestone</a:t>
            </a:r>
          </a:p>
          <a:p>
            <a:pPr/>
            <a:r>
              <a:t>MS Applied Data science</a:t>
            </a:r>
          </a:p>
        </p:txBody>
      </p:sp>
      <p:sp>
        <p:nvSpPr>
          <p:cNvPr id="168" name="Jeffrey Kao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Jeffrey Kao</a:t>
            </a:r>
          </a:p>
          <a:p>
            <a:pPr/>
            <a:r>
              <a:t>SID 999002123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74551" y="1954435"/>
            <a:ext cx="3634898" cy="49125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IST652: Scripting for Data Analysis - Trump’s Tweets"/>
          <p:cNvSpPr txBox="1"/>
          <p:nvPr>
            <p:ph type="title"/>
          </p:nvPr>
        </p:nvSpPr>
        <p:spPr>
          <a:xfrm>
            <a:off x="1930400" y="355600"/>
            <a:ext cx="15382009" cy="3429000"/>
          </a:xfrm>
          <a:prstGeom prst="rect">
            <a:avLst/>
          </a:prstGeom>
        </p:spPr>
        <p:txBody>
          <a:bodyPr/>
          <a:lstStyle/>
          <a:p>
            <a:pPr/>
            <a:r>
              <a:t>IST652: Scripting for Data Analysis - Trump’s Tweets</a:t>
            </a:r>
          </a:p>
        </p:txBody>
      </p:sp>
      <p:sp>
        <p:nvSpPr>
          <p:cNvPr id="201" name="Learning Outcome…"/>
          <p:cNvSpPr txBox="1"/>
          <p:nvPr>
            <p:ph type="body" idx="1"/>
          </p:nvPr>
        </p:nvSpPr>
        <p:spPr>
          <a:xfrm>
            <a:off x="1496075" y="3636943"/>
            <a:ext cx="20510501" cy="9588501"/>
          </a:xfrm>
          <a:prstGeom prst="rect">
            <a:avLst/>
          </a:prstGeom>
        </p:spPr>
        <p:txBody>
          <a:bodyPr/>
          <a:lstStyle/>
          <a:p>
            <a:pPr marL="0" indent="0" defTabSz="808990">
              <a:spcBef>
                <a:spcPts val="4400"/>
              </a:spcBef>
              <a:buSzTx/>
              <a:buNone/>
              <a:defRPr sz="4900"/>
            </a:pPr>
            <a:r>
              <a:t>Learning Outcome</a:t>
            </a:r>
          </a:p>
          <a:p>
            <a:pPr marL="572516" indent="-572516" defTabSz="808990">
              <a:spcBef>
                <a:spcPts val="4400"/>
              </a:spcBef>
              <a:buBlip>
                <a:blip r:embed="rId2"/>
              </a:buBlip>
              <a:defRPr sz="4900"/>
            </a:pPr>
            <a:r>
              <a:t>API are key major practice area in data science in data collection.</a:t>
            </a:r>
          </a:p>
          <a:p>
            <a:pPr marL="572516" indent="-572516" defTabSz="808990">
              <a:spcBef>
                <a:spcPts val="4400"/>
              </a:spcBef>
              <a:buBlip>
                <a:blip r:embed="rId2"/>
              </a:buBlip>
              <a:defRPr sz="4900"/>
            </a:pPr>
            <a:r>
              <a:t>Collection and organization of data in from API and cleaning the data.</a:t>
            </a:r>
          </a:p>
          <a:p>
            <a:pPr marL="572516" indent="-572516" defTabSz="808990">
              <a:spcBef>
                <a:spcPts val="4400"/>
              </a:spcBef>
              <a:buBlip>
                <a:blip r:embed="rId2"/>
              </a:buBlip>
              <a:defRPr sz="4900"/>
            </a:pPr>
            <a:r>
              <a:t>Identify patterns via visualizations, statistical analysis, and data mining.</a:t>
            </a:r>
          </a:p>
          <a:p>
            <a:pPr marL="572516" indent="-572516" defTabSz="808990">
              <a:spcBef>
                <a:spcPts val="4400"/>
              </a:spcBef>
              <a:buBlip>
                <a:blip r:embed="rId2"/>
              </a:buBlip>
              <a:defRPr sz="4900"/>
            </a:pPr>
            <a:r>
              <a:t>Ethical dimensions of Twitter and the importance of inability to delete tweets.</a:t>
            </a:r>
          </a:p>
          <a:p>
            <a:pPr marL="572516" indent="-572516" defTabSz="808990">
              <a:spcBef>
                <a:spcPts val="4400"/>
              </a:spcBef>
              <a:buBlip>
                <a:blip r:embed="rId2"/>
              </a:buBlip>
              <a:defRPr sz="4900"/>
            </a:pPr>
            <a:r>
              <a:t>Communication skills of data in form of presentation of tweets and relevant data.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3334999" y="3873500"/>
            <a:ext cx="9093201" cy="8204200"/>
          </a:xfrm>
          <a:prstGeom prst="rect">
            <a:avLst/>
          </a:prstGeom>
        </p:spPr>
      </p:pic>
      <p:sp>
        <p:nvSpPr>
          <p:cNvPr id="204" name="MAR653: Marketing Analytics - Analysis of Avocado Pricing and Distribution"/>
          <p:cNvSpPr txBox="1"/>
          <p:nvPr>
            <p:ph type="title"/>
          </p:nvPr>
        </p:nvSpPr>
        <p:spPr>
          <a:xfrm>
            <a:off x="1930400" y="355600"/>
            <a:ext cx="14213049" cy="3429000"/>
          </a:xfrm>
          <a:prstGeom prst="rect">
            <a:avLst/>
          </a:prstGeom>
        </p:spPr>
        <p:txBody>
          <a:bodyPr/>
          <a:lstStyle>
            <a:lvl1pPr defTabSz="643889">
              <a:defRPr sz="7800"/>
            </a:lvl1pPr>
          </a:lstStyle>
          <a:p>
            <a:pPr/>
            <a:r>
              <a:t>MAR653: Marketing Analytics - Analysis of Avocado Pricing and Distribution</a:t>
            </a:r>
          </a:p>
        </p:txBody>
      </p:sp>
      <p:sp>
        <p:nvSpPr>
          <p:cNvPr id="205" name="Overview of the avocado market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Overview of the avocado market</a:t>
            </a:r>
          </a:p>
          <a:p>
            <a:pPr>
              <a:buBlip>
                <a:blip r:embed="rId3"/>
              </a:buBlip>
            </a:pPr>
            <a:r>
              <a:t>Researching the different habits of avocado buyers</a:t>
            </a:r>
          </a:p>
          <a:p>
            <a:pPr>
              <a:buBlip>
                <a:blip r:embed="rId3"/>
              </a:buBlip>
            </a:pPr>
            <a:r>
              <a:t>Understanding sales trends</a:t>
            </a:r>
          </a:p>
          <a:p>
            <a:pPr>
              <a:buBlip>
                <a:blip r:embed="rId3"/>
              </a:buBlip>
            </a:pPr>
            <a:r>
              <a:t>Segmenting customers into clustered groups</a:t>
            </a:r>
          </a:p>
          <a:p>
            <a:pPr>
              <a:buBlip>
                <a:blip r:embed="rId3"/>
              </a:buBlip>
            </a:pPr>
            <a:r>
              <a:t>Recommending future direction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MAR653: Marketing Analytics - Analysis of Avocado Pricing and Distribution"/>
          <p:cNvSpPr txBox="1"/>
          <p:nvPr>
            <p:ph type="title"/>
          </p:nvPr>
        </p:nvSpPr>
        <p:spPr>
          <a:xfrm>
            <a:off x="1930400" y="355600"/>
            <a:ext cx="14213049" cy="3429000"/>
          </a:xfrm>
          <a:prstGeom prst="rect">
            <a:avLst/>
          </a:prstGeom>
        </p:spPr>
        <p:txBody>
          <a:bodyPr/>
          <a:lstStyle>
            <a:lvl1pPr defTabSz="643889">
              <a:defRPr sz="7800"/>
            </a:lvl1pPr>
          </a:lstStyle>
          <a:p>
            <a:pPr/>
            <a:r>
              <a:t>MAR653: Marketing Analytics - Analysis of Avocado Pricing and Distribution</a:t>
            </a:r>
          </a:p>
        </p:txBody>
      </p:sp>
      <p:pic>
        <p:nvPicPr>
          <p:cNvPr id="208" name="Screen Shot 2020-12-06 at 12.36.53 AM.png" descr="Screen Shot 2020-12-06 at 12.36.5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26150" y="4442782"/>
            <a:ext cx="12331700" cy="8674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MAR653: Marketing Analytics - Analysis of Avocado Pricing and Distribution"/>
          <p:cNvSpPr txBox="1"/>
          <p:nvPr>
            <p:ph type="title"/>
          </p:nvPr>
        </p:nvSpPr>
        <p:spPr>
          <a:xfrm>
            <a:off x="1930400" y="355600"/>
            <a:ext cx="14213049" cy="3429000"/>
          </a:xfrm>
          <a:prstGeom prst="rect">
            <a:avLst/>
          </a:prstGeom>
        </p:spPr>
        <p:txBody>
          <a:bodyPr/>
          <a:lstStyle>
            <a:lvl1pPr defTabSz="643889">
              <a:defRPr sz="7800"/>
            </a:lvl1pPr>
          </a:lstStyle>
          <a:p>
            <a:pPr/>
            <a:r>
              <a:t>MAR653: Marketing Analytics - Analysis of Avocado Pricing and Distribution</a:t>
            </a:r>
          </a:p>
        </p:txBody>
      </p:sp>
      <p:pic>
        <p:nvPicPr>
          <p:cNvPr id="21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29648" y="5181587"/>
            <a:ext cx="15524704" cy="5588025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K-Means revealed 5 segments of customers."/>
          <p:cNvSpPr txBox="1"/>
          <p:nvPr>
            <p:ph type="body" sz="half" idx="1"/>
          </p:nvPr>
        </p:nvSpPr>
        <p:spPr>
          <a:xfrm>
            <a:off x="5315074" y="8484365"/>
            <a:ext cx="13753852" cy="6345703"/>
          </a:xfrm>
          <a:prstGeom prst="rect">
            <a:avLst/>
          </a:prstGeom>
        </p:spPr>
        <p:txBody>
          <a:bodyPr/>
          <a:lstStyle>
            <a:lvl1pPr marL="584200" indent="-584200">
              <a:spcBef>
                <a:spcPts val="4500"/>
              </a:spcBef>
              <a:buBlip>
                <a:blip r:embed="rId3"/>
              </a:buBlip>
              <a:defRPr sz="5000"/>
            </a:lvl1pPr>
          </a:lstStyle>
          <a:p>
            <a:pPr/>
            <a:r>
              <a:t>K-Means revealed 5 segments of customers.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3334999" y="3873500"/>
            <a:ext cx="9093201" cy="8204200"/>
          </a:xfrm>
          <a:prstGeom prst="rect">
            <a:avLst/>
          </a:prstGeom>
        </p:spPr>
      </p:pic>
      <p:sp>
        <p:nvSpPr>
          <p:cNvPr id="215" name="MAR653: Marketing Analytics - Analysis of Avocado Pricing and Distribution"/>
          <p:cNvSpPr txBox="1"/>
          <p:nvPr>
            <p:ph type="title"/>
          </p:nvPr>
        </p:nvSpPr>
        <p:spPr>
          <a:xfrm>
            <a:off x="1930400" y="355600"/>
            <a:ext cx="14213049" cy="3429000"/>
          </a:xfrm>
          <a:prstGeom prst="rect">
            <a:avLst/>
          </a:prstGeom>
        </p:spPr>
        <p:txBody>
          <a:bodyPr/>
          <a:lstStyle>
            <a:lvl1pPr defTabSz="643889">
              <a:defRPr sz="7800"/>
            </a:lvl1pPr>
          </a:lstStyle>
          <a:p>
            <a:pPr/>
            <a:r>
              <a:t>MAR653: Marketing Analytics - Analysis of Avocado Pricing and Distribution</a:t>
            </a:r>
          </a:p>
        </p:txBody>
      </p:sp>
      <p:sp>
        <p:nvSpPr>
          <p:cNvPr id="216" name="Key Takeaways…"/>
          <p:cNvSpPr txBox="1"/>
          <p:nvPr/>
        </p:nvSpPr>
        <p:spPr>
          <a:xfrm>
            <a:off x="1030473" y="3958252"/>
            <a:ext cx="12241071" cy="9055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spcBef>
                <a:spcPts val="4500"/>
              </a:spcBef>
              <a:defRPr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Key Takeaways</a:t>
            </a:r>
          </a:p>
          <a:p>
            <a:pPr marL="584200" indent="-584200" algn="l">
              <a:spcBef>
                <a:spcPts val="4500"/>
              </a:spcBef>
              <a:buSzPct val="40000"/>
              <a:buBlip>
                <a:blip r:embed="rId3"/>
              </a:buBlip>
              <a:defRPr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The further you are from Mexico the more you pay.</a:t>
            </a:r>
          </a:p>
          <a:p>
            <a:pPr marL="584200" indent="-584200" algn="l">
              <a:spcBef>
                <a:spcPts val="4500"/>
              </a:spcBef>
              <a:buSzPct val="40000"/>
              <a:buBlip>
                <a:blip r:embed="rId3"/>
              </a:buBlip>
              <a:defRPr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“X-Large” has negative connotation in the sales of avocados. </a:t>
            </a:r>
          </a:p>
          <a:p>
            <a:pPr marL="584200" indent="-584200" algn="l">
              <a:spcBef>
                <a:spcPts val="4500"/>
              </a:spcBef>
              <a:buSzPct val="40000"/>
              <a:buBlip>
                <a:blip r:embed="rId3"/>
              </a:buBlip>
              <a:defRPr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Steady pricing in areas of low demand.</a:t>
            </a:r>
          </a:p>
          <a:p>
            <a:pPr marL="584200" indent="-584200" algn="l">
              <a:spcBef>
                <a:spcPts val="4500"/>
              </a:spcBef>
              <a:buSzPct val="40000"/>
              <a:buBlip>
                <a:blip r:embed="rId3"/>
              </a:buBlip>
              <a:defRPr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Organic avocados have high correlation to price.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earning Outcome…"/>
          <p:cNvSpPr txBox="1"/>
          <p:nvPr>
            <p:ph type="body" idx="1"/>
          </p:nvPr>
        </p:nvSpPr>
        <p:spPr>
          <a:xfrm>
            <a:off x="1496075" y="3636943"/>
            <a:ext cx="20510501" cy="95885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4500"/>
              </a:spcBef>
              <a:buSzTx/>
              <a:buNone/>
              <a:defRPr sz="5000"/>
            </a:pPr>
            <a:r>
              <a:t>Learning Outcome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Identify avocado sales patterns via visualizations, statistical analysis, and data mining.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Developed alternative marketing strategies based on data. 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Developed a plan of action to implement the business decisions based on data like elimination of “X-Large” and pricing segmentation.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Communication skills of data in form of presentation to other data-minded individuals. </a:t>
            </a:r>
          </a:p>
        </p:txBody>
      </p:sp>
      <p:sp>
        <p:nvSpPr>
          <p:cNvPr id="219" name="MAR653: Marketing Analytics - Analysis of Avocado Pricing and Distribution"/>
          <p:cNvSpPr txBox="1"/>
          <p:nvPr>
            <p:ph type="title"/>
          </p:nvPr>
        </p:nvSpPr>
        <p:spPr>
          <a:xfrm>
            <a:off x="1930400" y="355600"/>
            <a:ext cx="14213049" cy="3429000"/>
          </a:xfrm>
          <a:prstGeom prst="rect">
            <a:avLst/>
          </a:prstGeom>
        </p:spPr>
        <p:txBody>
          <a:bodyPr/>
          <a:lstStyle>
            <a:lvl1pPr defTabSz="643889">
              <a:defRPr sz="7800"/>
            </a:lvl1pPr>
          </a:lstStyle>
          <a:p>
            <a:pPr/>
            <a:r>
              <a:t>MAR653: Marketing Analytics - Analysis of Avocado Pricing and Distribution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3334999" y="3873500"/>
            <a:ext cx="9093201" cy="8204200"/>
          </a:xfrm>
          <a:prstGeom prst="rect">
            <a:avLst/>
          </a:prstGeom>
        </p:spPr>
      </p:pic>
      <p:sp>
        <p:nvSpPr>
          <p:cNvPr id="222" name="IST718: Big Data Analytics - NYC Taxi Duration"/>
          <p:cNvSpPr txBox="1"/>
          <p:nvPr>
            <p:ph type="title"/>
          </p:nvPr>
        </p:nvSpPr>
        <p:spPr>
          <a:xfrm>
            <a:off x="1930400" y="355600"/>
            <a:ext cx="15457277" cy="3429000"/>
          </a:xfrm>
          <a:prstGeom prst="rect">
            <a:avLst/>
          </a:prstGeom>
        </p:spPr>
        <p:txBody>
          <a:bodyPr/>
          <a:lstStyle/>
          <a:p>
            <a:pPr/>
            <a:r>
              <a:t>IST718: Big Data Analytics - NYC Taxi Duration</a:t>
            </a:r>
          </a:p>
        </p:txBody>
      </p:sp>
      <p:sp>
        <p:nvSpPr>
          <p:cNvPr id="223" name="Best time to take a taxi in NYC?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Best time to take a taxi in NYC?</a:t>
            </a:r>
          </a:p>
          <a:p>
            <a:pPr>
              <a:buBlip>
                <a:blip r:embed="rId3"/>
              </a:buBlip>
            </a:pPr>
            <a:r>
              <a:t>Using public taxi data pulled </a:t>
            </a:r>
            <a:r>
              <a:rPr u="sng">
                <a:hlinkClick r:id="rId4" invalidUrl="" action="" tgtFrame="" tooltip="" history="1" highlightClick="0" endSnd="0"/>
              </a:rPr>
              <a:t>kaggle.com</a:t>
            </a:r>
          </a:p>
          <a:p>
            <a:pPr>
              <a:buBlip>
                <a:blip r:embed="rId3"/>
              </a:buBlip>
            </a:pPr>
            <a:r>
              <a:t>combine with collision data</a:t>
            </a:r>
          </a:p>
          <a:p>
            <a:pPr>
              <a:buBlip>
                <a:blip r:embed="rId3"/>
              </a:buBlip>
            </a:pPr>
            <a:r>
              <a:t>combine with OSRM data (open source routing machine)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IST718: Big Data Analytics - NYC Taxi Duration"/>
          <p:cNvSpPr txBox="1"/>
          <p:nvPr>
            <p:ph type="title"/>
          </p:nvPr>
        </p:nvSpPr>
        <p:spPr>
          <a:xfrm>
            <a:off x="1930400" y="355600"/>
            <a:ext cx="15457277" cy="3429000"/>
          </a:xfrm>
          <a:prstGeom prst="rect">
            <a:avLst/>
          </a:prstGeom>
        </p:spPr>
        <p:txBody>
          <a:bodyPr/>
          <a:lstStyle/>
          <a:p>
            <a:pPr/>
            <a:r>
              <a:t>IST718: Big Data Analytics - NYC Taxi Duration</a:t>
            </a:r>
          </a:p>
        </p:txBody>
      </p:sp>
      <p:pic>
        <p:nvPicPr>
          <p:cNvPr id="2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1224" y="6660181"/>
            <a:ext cx="6946901" cy="4737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59850" y="6780831"/>
            <a:ext cx="6464300" cy="449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405874" y="6771752"/>
            <a:ext cx="6654801" cy="4800601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Count Trip Duration"/>
          <p:cNvSpPr txBox="1"/>
          <p:nvPr>
            <p:ph type="body" sz="quarter" idx="1"/>
          </p:nvPr>
        </p:nvSpPr>
        <p:spPr>
          <a:xfrm>
            <a:off x="2800961" y="4248421"/>
            <a:ext cx="3407428" cy="236237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500"/>
              </a:spcBef>
              <a:buSzTx/>
              <a:buNone/>
              <a:defRPr sz="2900"/>
            </a:lvl1pPr>
          </a:lstStyle>
          <a:p>
            <a:pPr/>
            <a:r>
              <a:t>Count Trip Duration</a:t>
            </a:r>
          </a:p>
        </p:txBody>
      </p:sp>
      <p:sp>
        <p:nvSpPr>
          <p:cNvPr id="230" name="Number of Taxi Rides Per Day"/>
          <p:cNvSpPr txBox="1"/>
          <p:nvPr/>
        </p:nvSpPr>
        <p:spPr>
          <a:xfrm>
            <a:off x="9632093" y="4248421"/>
            <a:ext cx="5119814" cy="2362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spcBef>
                <a:spcPts val="4500"/>
              </a:spcBef>
              <a:defRPr sz="2900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Number of Taxi Rides Per Day</a:t>
            </a:r>
          </a:p>
        </p:txBody>
      </p:sp>
      <p:sp>
        <p:nvSpPr>
          <p:cNvPr id="231" name="Count of Rides per Day per Hour"/>
          <p:cNvSpPr txBox="1"/>
          <p:nvPr/>
        </p:nvSpPr>
        <p:spPr>
          <a:xfrm>
            <a:off x="16839474" y="4248421"/>
            <a:ext cx="5787602" cy="2362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spcBef>
                <a:spcPts val="4500"/>
              </a:spcBef>
              <a:defRPr sz="2900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Count of Rides per Day per Hour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IST718: Big Data Analytics - NYC Taxi Duration"/>
          <p:cNvSpPr txBox="1"/>
          <p:nvPr>
            <p:ph type="title"/>
          </p:nvPr>
        </p:nvSpPr>
        <p:spPr>
          <a:xfrm>
            <a:off x="1930400" y="355600"/>
            <a:ext cx="15457277" cy="3429000"/>
          </a:xfrm>
          <a:prstGeom prst="rect">
            <a:avLst/>
          </a:prstGeom>
        </p:spPr>
        <p:txBody>
          <a:bodyPr/>
          <a:lstStyle/>
          <a:p>
            <a:pPr/>
            <a:r>
              <a:t>IST718: Big Data Analytics - NYC Taxi Duration</a:t>
            </a:r>
          </a:p>
        </p:txBody>
      </p:sp>
      <p:sp>
        <p:nvSpPr>
          <p:cNvPr id="234" name="Correlation analysi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Correlation analysis</a:t>
            </a:r>
          </a:p>
          <a:p>
            <a:pPr lvl="1">
              <a:buBlip>
                <a:blip r:embed="rId2"/>
              </a:buBlip>
            </a:pPr>
            <a:r>
              <a:t>most obviously total distance is related to duration</a:t>
            </a:r>
          </a:p>
          <a:p>
            <a:pPr>
              <a:buBlip>
                <a:blip r:embed="rId2"/>
              </a:buBlip>
            </a:pPr>
            <a:r>
              <a:t>Collisions are not strongly correlated to longer duration time.</a:t>
            </a:r>
          </a:p>
          <a:p>
            <a:pPr>
              <a:buBlip>
                <a:blip r:embed="rId2"/>
              </a:buBlip>
            </a:pPr>
            <a:r>
              <a:t>In fact, optimized routing was one of the most influential factors.</a:t>
            </a:r>
          </a:p>
          <a:p>
            <a:pPr>
              <a:buBlip>
                <a:blip r:embed="rId2"/>
              </a:buBlip>
            </a:pPr>
            <a:r>
              <a:t>Ran models for predictions</a:t>
            </a:r>
          </a:p>
        </p:txBody>
      </p:sp>
      <p:pic>
        <p:nvPicPr>
          <p:cNvPr id="23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72310" y="3877824"/>
            <a:ext cx="6854023" cy="5282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154471" y="9384305"/>
            <a:ext cx="6489701" cy="3721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IST718: Big Data Analytics - NYC Taxi Duration"/>
          <p:cNvSpPr txBox="1"/>
          <p:nvPr>
            <p:ph type="title"/>
          </p:nvPr>
        </p:nvSpPr>
        <p:spPr>
          <a:xfrm>
            <a:off x="1930400" y="355600"/>
            <a:ext cx="15457277" cy="3429000"/>
          </a:xfrm>
          <a:prstGeom prst="rect">
            <a:avLst/>
          </a:prstGeom>
        </p:spPr>
        <p:txBody>
          <a:bodyPr/>
          <a:lstStyle/>
          <a:p>
            <a:pPr/>
            <a:r>
              <a:t>IST718: Big Data Analytics - NYC Taxi Duration</a:t>
            </a:r>
          </a:p>
        </p:txBody>
      </p:sp>
      <p:sp>
        <p:nvSpPr>
          <p:cNvPr id="239" name="Learning Outcome…"/>
          <p:cNvSpPr txBox="1"/>
          <p:nvPr>
            <p:ph type="body" idx="1"/>
          </p:nvPr>
        </p:nvSpPr>
        <p:spPr>
          <a:xfrm>
            <a:off x="1496075" y="3636943"/>
            <a:ext cx="20510501" cy="95885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4500"/>
              </a:spcBef>
              <a:buSzTx/>
              <a:buNone/>
              <a:defRPr sz="5000"/>
            </a:pPr>
            <a:r>
              <a:t>Learning Outcome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Using predictive models major practice area in data science.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Collect, combine, and organize different datasets.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Identify patterns in data via visualizations, statistical analysis, and data mining.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Develop alternative strategies based on data.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Communication skills of data in form of presentation to other data-minded individuals.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Key Learning Object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Key Learning Objectives</a:t>
            </a:r>
          </a:p>
        </p:txBody>
      </p:sp>
      <p:sp>
        <p:nvSpPr>
          <p:cNvPr id="172" name="Describe a broad overview of the major practice areas in data scienc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5675" indent="-455675" defTabSz="643889">
              <a:spcBef>
                <a:spcPts val="3500"/>
              </a:spcBef>
              <a:buBlip>
                <a:blip r:embed="rId2"/>
              </a:buBlip>
              <a:defRPr sz="3900"/>
            </a:pPr>
            <a:r>
              <a:t>Describe a broad overview of the major practice areas in data science. </a:t>
            </a:r>
          </a:p>
          <a:p>
            <a:pPr marL="455675" indent="-455675" defTabSz="643889">
              <a:spcBef>
                <a:spcPts val="3500"/>
              </a:spcBef>
              <a:buBlip>
                <a:blip r:embed="rId2"/>
              </a:buBlip>
              <a:defRPr sz="3900"/>
            </a:pPr>
            <a:r>
              <a:t>Collect and organize data. </a:t>
            </a:r>
          </a:p>
          <a:p>
            <a:pPr marL="455675" indent="-455675" defTabSz="643889">
              <a:spcBef>
                <a:spcPts val="3500"/>
              </a:spcBef>
              <a:buBlip>
                <a:blip r:embed="rId2"/>
              </a:buBlip>
              <a:defRPr sz="3900"/>
            </a:pPr>
            <a:r>
              <a:t>Identify patterns in data via visualization, statistical analysis, and data mining.</a:t>
            </a:r>
          </a:p>
          <a:p>
            <a:pPr marL="455675" indent="-455675" defTabSz="643889">
              <a:spcBef>
                <a:spcPts val="3500"/>
              </a:spcBef>
              <a:buBlip>
                <a:blip r:embed="rId2"/>
              </a:buBlip>
              <a:defRPr sz="3900"/>
            </a:pPr>
            <a:r>
              <a:t>Develop alternative strategies based on data.</a:t>
            </a:r>
          </a:p>
          <a:p>
            <a:pPr marL="455675" indent="-455675" defTabSz="643889">
              <a:spcBef>
                <a:spcPts val="3500"/>
              </a:spcBef>
              <a:buBlip>
                <a:blip r:embed="rId2"/>
              </a:buBlip>
              <a:defRPr sz="3900"/>
            </a:pPr>
            <a:r>
              <a:t>Develop a plan of action to implement the business decisions derived from the analyses.</a:t>
            </a:r>
          </a:p>
          <a:p>
            <a:pPr marL="455675" indent="-455675" defTabSz="643889">
              <a:spcBef>
                <a:spcPts val="3500"/>
              </a:spcBef>
              <a:buBlip>
                <a:blip r:embed="rId2"/>
              </a:buBlip>
              <a:defRPr sz="3900"/>
            </a:pPr>
            <a:r>
              <a:t>Demonstrate communication skills regarding data and its analysis for managers, IT professions, programmers, statisticians, and other relevant professional’s in their organization.</a:t>
            </a:r>
          </a:p>
          <a:p>
            <a:pPr marL="455675" indent="-455675" defTabSz="643889">
              <a:spcBef>
                <a:spcPts val="3500"/>
              </a:spcBef>
              <a:buBlip>
                <a:blip r:embed="rId2"/>
              </a:buBlip>
              <a:defRPr sz="3900"/>
            </a:pPr>
            <a:r>
              <a:t>Synthesize the ethical dimensions of data science practice.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242" name="All the skills I have acquired from the applied data science program at Syracuse University have better prepared me for the wide range of problems related to data in the real world.…"/>
          <p:cNvSpPr txBox="1"/>
          <p:nvPr>
            <p:ph type="body" idx="1"/>
          </p:nvPr>
        </p:nvSpPr>
        <p:spPr>
          <a:xfrm>
            <a:off x="1119733" y="3551639"/>
            <a:ext cx="22144534" cy="80645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  <a:r>
              <a:t>All the skills I have acquired from the applied data science program at Syracuse University have better prepared me for the wide range of problems related to data in the real world. </a:t>
            </a:r>
          </a:p>
          <a:p>
            <a:pPr>
              <a:buBlip>
                <a:blip r:embed="rId2"/>
              </a:buBlip>
            </a:pPr>
            <a:r>
              <a:t>All seven learning objectives were addressed within these projects which is just a sampling of what I learned from the program. </a:t>
            </a:r>
          </a:p>
          <a:p>
            <a:pPr marL="0" indent="0" algn="ctr">
              <a:buSzTx/>
              <a:buNone/>
              <a:defRPr b="1"/>
            </a:pPr>
            <a:r>
              <a:t>Thank you to all faculty and staff that have helped me along the way!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IST659: Data Admin Concepts &amp; Database Management - High School Database"/>
          <p:cNvSpPr txBox="1"/>
          <p:nvPr>
            <p:ph type="title"/>
          </p:nvPr>
        </p:nvSpPr>
        <p:spPr>
          <a:xfrm>
            <a:off x="1930400" y="355600"/>
            <a:ext cx="15405831" cy="3429000"/>
          </a:xfrm>
          <a:prstGeom prst="rect">
            <a:avLst/>
          </a:prstGeom>
        </p:spPr>
        <p:txBody>
          <a:bodyPr/>
          <a:lstStyle>
            <a:lvl1pPr defTabSz="643889">
              <a:defRPr sz="7800"/>
            </a:lvl1pPr>
          </a:lstStyle>
          <a:p>
            <a:pPr/>
            <a:r>
              <a:t>IST659: Data Admin Concepts &amp; Database Management - High School Database</a:t>
            </a:r>
          </a:p>
        </p:txBody>
      </p:sp>
      <p:pic>
        <p:nvPicPr>
          <p:cNvPr id="175" name="Screen Shot 2020-12-05 at 9.45.48 PM.png" descr="Screen Shot 2020-12-05 at 9.45.4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07471" y="3798731"/>
            <a:ext cx="10769058" cy="93590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IST659: Data Admin Concepts &amp; Database Management - High School Database"/>
          <p:cNvSpPr txBox="1"/>
          <p:nvPr>
            <p:ph type="title"/>
          </p:nvPr>
        </p:nvSpPr>
        <p:spPr>
          <a:xfrm>
            <a:off x="1930400" y="355600"/>
            <a:ext cx="15405831" cy="3429000"/>
          </a:xfrm>
          <a:prstGeom prst="rect">
            <a:avLst/>
          </a:prstGeom>
        </p:spPr>
        <p:txBody>
          <a:bodyPr/>
          <a:lstStyle>
            <a:lvl1pPr defTabSz="643889">
              <a:defRPr sz="7800"/>
            </a:lvl1pPr>
          </a:lstStyle>
          <a:p>
            <a:pPr/>
            <a:r>
              <a:t>IST659: Data Admin Concepts &amp; Database Management - High School Database</a:t>
            </a:r>
          </a:p>
        </p:txBody>
      </p:sp>
      <p:pic>
        <p:nvPicPr>
          <p:cNvPr id="178" name="Screen Shot 2020-12-05 at 9.47.03 PM.png" descr="Screen Shot 2020-12-05 at 9.47.0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500" y="4340429"/>
            <a:ext cx="11506200" cy="850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Screen Shot 2020-12-05 at 9.47.58 PM.png" descr="Screen Shot 2020-12-05 at 9.47.5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27150" y="5889829"/>
            <a:ext cx="7708900" cy="5410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IST659: Data Admin Concepts &amp; Database Management - High School Database"/>
          <p:cNvSpPr txBox="1"/>
          <p:nvPr>
            <p:ph type="title"/>
          </p:nvPr>
        </p:nvSpPr>
        <p:spPr>
          <a:xfrm>
            <a:off x="1930400" y="355600"/>
            <a:ext cx="15405831" cy="3429000"/>
          </a:xfrm>
          <a:prstGeom prst="rect">
            <a:avLst/>
          </a:prstGeom>
        </p:spPr>
        <p:txBody>
          <a:bodyPr/>
          <a:lstStyle>
            <a:lvl1pPr defTabSz="643889">
              <a:defRPr sz="7800"/>
            </a:lvl1pPr>
          </a:lstStyle>
          <a:p>
            <a:pPr/>
            <a:r>
              <a:t>IST659: Data Admin Concepts &amp; Database Management - High School Database</a:t>
            </a:r>
          </a:p>
        </p:txBody>
      </p:sp>
      <p:sp>
        <p:nvSpPr>
          <p:cNvPr id="182" name="Learning Outcome…"/>
          <p:cNvSpPr txBox="1"/>
          <p:nvPr>
            <p:ph type="body" idx="1"/>
          </p:nvPr>
        </p:nvSpPr>
        <p:spPr>
          <a:xfrm>
            <a:off x="1496075" y="3636943"/>
            <a:ext cx="20510501" cy="95885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4500"/>
              </a:spcBef>
              <a:buSzTx/>
              <a:buNone/>
              <a:defRPr sz="5000"/>
            </a:pPr>
            <a:r>
              <a:t>Learning Outcome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Databases are key major practice area in data science.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Collection and organization of data in database form.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Identify patterns via SQL queries.</a:t>
            </a:r>
          </a:p>
          <a:p>
            <a:pPr marL="584200" indent="-584200">
              <a:spcBef>
                <a:spcPts val="4500"/>
              </a:spcBef>
              <a:buBlip>
                <a:blip r:embed="rId2"/>
              </a:buBlip>
              <a:defRPr sz="5000"/>
            </a:pPr>
            <a:r>
              <a:t>Communication skills of data in the form of a database.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IST652: Scripting for Data Analysis - Trump’s Tweets"/>
          <p:cNvSpPr txBox="1"/>
          <p:nvPr>
            <p:ph type="title"/>
          </p:nvPr>
        </p:nvSpPr>
        <p:spPr>
          <a:xfrm>
            <a:off x="1930400" y="355600"/>
            <a:ext cx="15382009" cy="3429000"/>
          </a:xfrm>
          <a:prstGeom prst="rect">
            <a:avLst/>
          </a:prstGeom>
        </p:spPr>
        <p:txBody>
          <a:bodyPr/>
          <a:lstStyle/>
          <a:p>
            <a:pPr/>
            <a:r>
              <a:t>IST652: Scripting for Data Analysis - Trump’s Tweets</a:t>
            </a:r>
          </a:p>
        </p:txBody>
      </p:sp>
      <p:pic>
        <p:nvPicPr>
          <p:cNvPr id="185" name="Screen Shot 2019-03-19 at 10.23.34 PM.png" descr="Screen Shot 2019-03-19 at 10.23.3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00943" y="4703452"/>
            <a:ext cx="5641048" cy="6544296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Used Twitter API to create json file of our President’s tweets…"/>
          <p:cNvSpPr txBox="1"/>
          <p:nvPr>
            <p:ph type="body" sz="quarter" idx="1"/>
          </p:nvPr>
        </p:nvSpPr>
        <p:spPr>
          <a:xfrm>
            <a:off x="10475966" y="5040574"/>
            <a:ext cx="10273871" cy="6345703"/>
          </a:xfrm>
          <a:prstGeom prst="rect">
            <a:avLst/>
          </a:prstGeom>
        </p:spPr>
        <p:txBody>
          <a:bodyPr/>
          <a:lstStyle/>
          <a:p>
            <a:pPr marL="584200" indent="-584200">
              <a:spcBef>
                <a:spcPts val="4500"/>
              </a:spcBef>
              <a:buBlip>
                <a:blip r:embed="rId3"/>
              </a:buBlip>
              <a:defRPr sz="5000"/>
            </a:pPr>
            <a:r>
              <a:t>Used Twitter API to create json file of our President’s tweets</a:t>
            </a:r>
          </a:p>
          <a:p>
            <a:pPr marL="584200" indent="-584200">
              <a:spcBef>
                <a:spcPts val="4500"/>
              </a:spcBef>
              <a:buBlip>
                <a:blip r:embed="rId3"/>
              </a:buBlip>
              <a:defRPr sz="5000"/>
            </a:pPr>
            <a:r>
              <a:t>Pulled 3232 tweets</a:t>
            </a:r>
          </a:p>
          <a:p>
            <a:pPr marL="584200" indent="-584200">
              <a:spcBef>
                <a:spcPts val="4500"/>
              </a:spcBef>
              <a:buBlip>
                <a:blip r:embed="rId3"/>
              </a:buBlip>
              <a:defRPr sz="5000"/>
            </a:pPr>
            <a:r>
              <a:t>From 5-18-2018 to 3-17-2019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IST652: Scripting for Data Analysis - Trump’s Tweets"/>
          <p:cNvSpPr txBox="1"/>
          <p:nvPr>
            <p:ph type="title"/>
          </p:nvPr>
        </p:nvSpPr>
        <p:spPr>
          <a:xfrm>
            <a:off x="1930400" y="355600"/>
            <a:ext cx="15382009" cy="3429000"/>
          </a:xfrm>
          <a:prstGeom prst="rect">
            <a:avLst/>
          </a:prstGeom>
        </p:spPr>
        <p:txBody>
          <a:bodyPr/>
          <a:lstStyle/>
          <a:p>
            <a:pPr/>
            <a:r>
              <a:t>IST652: Scripting for Data Analysis - Trump’s Tweets</a:t>
            </a:r>
          </a:p>
        </p:txBody>
      </p:sp>
      <p:pic>
        <p:nvPicPr>
          <p:cNvPr id="189" name="Screen Shot 2020-12-05 at 10.21.04 PM.png" descr="Screen Shot 2020-12-05 at 10.21.0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69187" y="4066608"/>
            <a:ext cx="11845626" cy="90670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IST652: Scripting for Data Analysis - Trump’s Tweets"/>
          <p:cNvSpPr txBox="1"/>
          <p:nvPr>
            <p:ph type="title"/>
          </p:nvPr>
        </p:nvSpPr>
        <p:spPr>
          <a:xfrm>
            <a:off x="1930400" y="355600"/>
            <a:ext cx="15382009" cy="3429000"/>
          </a:xfrm>
          <a:prstGeom prst="rect">
            <a:avLst/>
          </a:prstGeom>
        </p:spPr>
        <p:txBody>
          <a:bodyPr/>
          <a:lstStyle/>
          <a:p>
            <a:pPr/>
            <a:r>
              <a:t>IST652: Scripting for Data Analysis - Trump’s Tweets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21023" y="4969483"/>
            <a:ext cx="6488023" cy="60122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12252" y="4922901"/>
            <a:ext cx="8222130" cy="61053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IST652: Scripting for Data Analysis - Trump’s Tweets"/>
          <p:cNvSpPr txBox="1"/>
          <p:nvPr>
            <p:ph type="title"/>
          </p:nvPr>
        </p:nvSpPr>
        <p:spPr>
          <a:xfrm>
            <a:off x="1930400" y="355600"/>
            <a:ext cx="15382009" cy="3429000"/>
          </a:xfrm>
          <a:prstGeom prst="rect">
            <a:avLst/>
          </a:prstGeom>
        </p:spPr>
        <p:txBody>
          <a:bodyPr/>
          <a:lstStyle/>
          <a:p>
            <a:pPr/>
            <a:r>
              <a:t>IST652: Scripting for Data Analysis - Trump’s Tweets</a:t>
            </a:r>
          </a:p>
        </p:txBody>
      </p:sp>
      <p:pic>
        <p:nvPicPr>
          <p:cNvPr id="19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0705" y="6019800"/>
            <a:ext cx="5664201" cy="3911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59900" y="6019800"/>
            <a:ext cx="5664200" cy="3911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652504" y="6019800"/>
            <a:ext cx="5664201" cy="3911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